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2" r:id="rId5"/>
    <p:sldId id="267" r:id="rId6"/>
    <p:sldId id="259" r:id="rId7"/>
    <p:sldId id="293" r:id="rId8"/>
    <p:sldId id="260" r:id="rId9"/>
    <p:sldId id="294" r:id="rId10"/>
    <p:sldId id="261" r:id="rId11"/>
    <p:sldId id="295" r:id="rId12"/>
    <p:sldId id="262" r:id="rId13"/>
    <p:sldId id="296" r:id="rId14"/>
    <p:sldId id="263" r:id="rId15"/>
    <p:sldId id="297" r:id="rId16"/>
    <p:sldId id="265" r:id="rId17"/>
    <p:sldId id="298" r:id="rId18"/>
    <p:sldId id="299" r:id="rId19"/>
    <p:sldId id="300" r:id="rId20"/>
    <p:sldId id="301" r:id="rId21"/>
    <p:sldId id="303" r:id="rId22"/>
    <p:sldId id="302" r:id="rId23"/>
    <p:sldId id="268" r:id="rId24"/>
    <p:sldId id="274"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81FAD-6FED-4DAB-A1F1-F59DF07F5E4B}" v="53" dt="2019-05-31T21:36:58.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6" autoAdjust="0"/>
  </p:normalViewPr>
  <p:slideViewPr>
    <p:cSldViewPr snapToGrid="0">
      <p:cViewPr varScale="1">
        <p:scale>
          <a:sx n="86" d="100"/>
          <a:sy n="86" d="100"/>
        </p:scale>
        <p:origin x="33" y="1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8C674-852E-486D-9430-EB3ADA83AA8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29B9BA6-88B6-4D8B-8D63-76136C6DEE6F}">
      <dgm:prSet/>
      <dgm:spPr/>
      <dgm:t>
        <a:bodyPr/>
        <a:lstStyle/>
        <a:p>
          <a:r>
            <a:rPr lang="en-US"/>
            <a:t>1. Surface Analysis</a:t>
          </a:r>
        </a:p>
      </dgm:t>
    </dgm:pt>
    <dgm:pt modelId="{54AC453F-9DF9-4D4A-9E4A-1331BEA4CF6C}" type="parTrans" cxnId="{CA25071A-6DA0-408F-806C-5D371A84896F}">
      <dgm:prSet/>
      <dgm:spPr/>
      <dgm:t>
        <a:bodyPr/>
        <a:lstStyle/>
        <a:p>
          <a:endParaRPr lang="en-US"/>
        </a:p>
      </dgm:t>
    </dgm:pt>
    <dgm:pt modelId="{49A18D20-920A-49B4-BA5F-A2D2BB252B45}" type="sibTrans" cxnId="{CA25071A-6DA0-408F-806C-5D371A84896F}">
      <dgm:prSet/>
      <dgm:spPr/>
      <dgm:t>
        <a:bodyPr/>
        <a:lstStyle/>
        <a:p>
          <a:endParaRPr lang="en-US"/>
        </a:p>
      </dgm:t>
    </dgm:pt>
    <dgm:pt modelId="{2233E781-BE14-46B9-9B76-EE5007BA0467}">
      <dgm:prSet/>
      <dgm:spPr/>
      <dgm:t>
        <a:bodyPr/>
        <a:lstStyle/>
        <a:p>
          <a:r>
            <a:rPr lang="en-US"/>
            <a:t>2. Surface Forecast: 24, 48, 72  &amp; 96 Hrs</a:t>
          </a:r>
        </a:p>
      </dgm:t>
    </dgm:pt>
    <dgm:pt modelId="{F248C70A-AE5D-4A34-9FAA-B579B0DCC6B8}" type="parTrans" cxnId="{03F20E71-D02B-4043-A3CD-852A11CB443D}">
      <dgm:prSet/>
      <dgm:spPr/>
      <dgm:t>
        <a:bodyPr/>
        <a:lstStyle/>
        <a:p>
          <a:endParaRPr lang="en-US"/>
        </a:p>
      </dgm:t>
    </dgm:pt>
    <dgm:pt modelId="{82BB972A-E5AE-4117-8A2B-B522E550A73F}" type="sibTrans" cxnId="{03F20E71-D02B-4043-A3CD-852A11CB443D}">
      <dgm:prSet/>
      <dgm:spPr/>
      <dgm:t>
        <a:bodyPr/>
        <a:lstStyle/>
        <a:p>
          <a:endParaRPr lang="en-US"/>
        </a:p>
      </dgm:t>
    </dgm:pt>
    <dgm:pt modelId="{BF86004A-AF91-4CA8-B088-1F202BE345E8}">
      <dgm:prSet/>
      <dgm:spPr/>
      <dgm:t>
        <a:bodyPr/>
        <a:lstStyle/>
        <a:p>
          <a:r>
            <a:rPr lang="en-US"/>
            <a:t>3. 500MB Analysis</a:t>
          </a:r>
        </a:p>
      </dgm:t>
    </dgm:pt>
    <dgm:pt modelId="{0DFA4C28-ED92-4474-BA12-EB8C0D33FC76}" type="parTrans" cxnId="{70287F7C-14A4-4E17-A87A-A374CA0303BB}">
      <dgm:prSet/>
      <dgm:spPr/>
      <dgm:t>
        <a:bodyPr/>
        <a:lstStyle/>
        <a:p>
          <a:endParaRPr lang="en-US"/>
        </a:p>
      </dgm:t>
    </dgm:pt>
    <dgm:pt modelId="{B07C23B8-39D3-4A78-9AD9-9931FC1CB5BE}" type="sibTrans" cxnId="{70287F7C-14A4-4E17-A87A-A374CA0303BB}">
      <dgm:prSet/>
      <dgm:spPr/>
      <dgm:t>
        <a:bodyPr/>
        <a:lstStyle/>
        <a:p>
          <a:endParaRPr lang="en-US"/>
        </a:p>
      </dgm:t>
    </dgm:pt>
    <dgm:pt modelId="{BF89FD8B-E647-4C88-B7BE-1CEA227145FF}">
      <dgm:prSet/>
      <dgm:spPr/>
      <dgm:t>
        <a:bodyPr/>
        <a:lstStyle/>
        <a:p>
          <a:r>
            <a:rPr lang="en-US" dirty="0"/>
            <a:t>4. Hi-Res Surface Forecast Model</a:t>
          </a:r>
        </a:p>
      </dgm:t>
    </dgm:pt>
    <dgm:pt modelId="{6480A669-B817-40C8-A1C5-E9950DDF28EF}" type="parTrans" cxnId="{C4460102-043E-4413-B4D9-0042A1865F81}">
      <dgm:prSet/>
      <dgm:spPr/>
      <dgm:t>
        <a:bodyPr/>
        <a:lstStyle/>
        <a:p>
          <a:endParaRPr lang="en-US"/>
        </a:p>
      </dgm:t>
    </dgm:pt>
    <dgm:pt modelId="{FEF93BE8-DC69-4F43-860E-D68559F5D31E}" type="sibTrans" cxnId="{C4460102-043E-4413-B4D9-0042A1865F81}">
      <dgm:prSet/>
      <dgm:spPr/>
      <dgm:t>
        <a:bodyPr/>
        <a:lstStyle/>
        <a:p>
          <a:endParaRPr lang="en-US"/>
        </a:p>
      </dgm:t>
    </dgm:pt>
    <dgm:pt modelId="{4FC13F82-1715-46C3-B877-A5834BE76FF6}">
      <dgm:prSet/>
      <dgm:spPr/>
      <dgm:t>
        <a:bodyPr/>
        <a:lstStyle/>
        <a:p>
          <a:r>
            <a:rPr lang="en-US" dirty="0"/>
            <a:t>5. Tidal Currents</a:t>
          </a:r>
        </a:p>
      </dgm:t>
    </dgm:pt>
    <dgm:pt modelId="{A3CA9509-7D71-4CC8-A194-5195C8585508}" type="parTrans" cxnId="{323CCA15-DD2E-46DB-BAB5-0334278BD5C9}">
      <dgm:prSet/>
      <dgm:spPr/>
      <dgm:t>
        <a:bodyPr/>
        <a:lstStyle/>
        <a:p>
          <a:endParaRPr lang="en-US"/>
        </a:p>
      </dgm:t>
    </dgm:pt>
    <dgm:pt modelId="{0BB36EBF-770A-4E09-9AD7-78B3D0FFAF72}" type="sibTrans" cxnId="{323CCA15-DD2E-46DB-BAB5-0334278BD5C9}">
      <dgm:prSet/>
      <dgm:spPr/>
      <dgm:t>
        <a:bodyPr/>
        <a:lstStyle/>
        <a:p>
          <a:endParaRPr lang="en-US"/>
        </a:p>
      </dgm:t>
    </dgm:pt>
    <dgm:pt modelId="{534254D5-88C7-42FC-85DC-4F939538E6A4}" type="pres">
      <dgm:prSet presAssocID="{E8D8C674-852E-486D-9430-EB3ADA83AA89}" presName="vert0" presStyleCnt="0">
        <dgm:presLayoutVars>
          <dgm:dir/>
          <dgm:animOne val="branch"/>
          <dgm:animLvl val="lvl"/>
        </dgm:presLayoutVars>
      </dgm:prSet>
      <dgm:spPr/>
    </dgm:pt>
    <dgm:pt modelId="{284F58F6-7E5D-41A0-9D70-55652621007F}" type="pres">
      <dgm:prSet presAssocID="{129B9BA6-88B6-4D8B-8D63-76136C6DEE6F}" presName="thickLine" presStyleLbl="alignNode1" presStyleIdx="0" presStyleCnt="5"/>
      <dgm:spPr/>
    </dgm:pt>
    <dgm:pt modelId="{9F4EF89A-7F6B-43DD-B64F-3A2E8439CF70}" type="pres">
      <dgm:prSet presAssocID="{129B9BA6-88B6-4D8B-8D63-76136C6DEE6F}" presName="horz1" presStyleCnt="0"/>
      <dgm:spPr/>
    </dgm:pt>
    <dgm:pt modelId="{71C86FF0-722C-4937-849E-A7CBF4A2F03A}" type="pres">
      <dgm:prSet presAssocID="{129B9BA6-88B6-4D8B-8D63-76136C6DEE6F}" presName="tx1" presStyleLbl="revTx" presStyleIdx="0" presStyleCnt="5"/>
      <dgm:spPr/>
    </dgm:pt>
    <dgm:pt modelId="{FC465BBF-A0C0-497D-9032-B60757230518}" type="pres">
      <dgm:prSet presAssocID="{129B9BA6-88B6-4D8B-8D63-76136C6DEE6F}" presName="vert1" presStyleCnt="0"/>
      <dgm:spPr/>
    </dgm:pt>
    <dgm:pt modelId="{700B5C8E-328D-48C0-9115-813D11163C73}" type="pres">
      <dgm:prSet presAssocID="{2233E781-BE14-46B9-9B76-EE5007BA0467}" presName="thickLine" presStyleLbl="alignNode1" presStyleIdx="1" presStyleCnt="5"/>
      <dgm:spPr/>
    </dgm:pt>
    <dgm:pt modelId="{600030F5-6EF5-4E63-9938-3A590585F360}" type="pres">
      <dgm:prSet presAssocID="{2233E781-BE14-46B9-9B76-EE5007BA0467}" presName="horz1" presStyleCnt="0"/>
      <dgm:spPr/>
    </dgm:pt>
    <dgm:pt modelId="{5E20CEDF-D444-4FBC-A59C-632884E64AA2}" type="pres">
      <dgm:prSet presAssocID="{2233E781-BE14-46B9-9B76-EE5007BA0467}" presName="tx1" presStyleLbl="revTx" presStyleIdx="1" presStyleCnt="5"/>
      <dgm:spPr/>
    </dgm:pt>
    <dgm:pt modelId="{22A694E7-0383-49D0-A24B-55A4F930D972}" type="pres">
      <dgm:prSet presAssocID="{2233E781-BE14-46B9-9B76-EE5007BA0467}" presName="vert1" presStyleCnt="0"/>
      <dgm:spPr/>
    </dgm:pt>
    <dgm:pt modelId="{94B4EE47-73BB-4D3A-B8BF-83ED5047534E}" type="pres">
      <dgm:prSet presAssocID="{BF86004A-AF91-4CA8-B088-1F202BE345E8}" presName="thickLine" presStyleLbl="alignNode1" presStyleIdx="2" presStyleCnt="5"/>
      <dgm:spPr/>
    </dgm:pt>
    <dgm:pt modelId="{4C8DC0F7-F8D6-41C6-A1CB-A716D292220B}" type="pres">
      <dgm:prSet presAssocID="{BF86004A-AF91-4CA8-B088-1F202BE345E8}" presName="horz1" presStyleCnt="0"/>
      <dgm:spPr/>
    </dgm:pt>
    <dgm:pt modelId="{E04A3C2B-C6AF-461B-B7F5-5403A1E38AB7}" type="pres">
      <dgm:prSet presAssocID="{BF86004A-AF91-4CA8-B088-1F202BE345E8}" presName="tx1" presStyleLbl="revTx" presStyleIdx="2" presStyleCnt="5"/>
      <dgm:spPr/>
    </dgm:pt>
    <dgm:pt modelId="{610AC7FA-D1DE-460C-9000-BDADCDDCFBB6}" type="pres">
      <dgm:prSet presAssocID="{BF86004A-AF91-4CA8-B088-1F202BE345E8}" presName="vert1" presStyleCnt="0"/>
      <dgm:spPr/>
    </dgm:pt>
    <dgm:pt modelId="{269BA4AF-5430-4ED3-9828-930FF9483FB3}" type="pres">
      <dgm:prSet presAssocID="{BF89FD8B-E647-4C88-B7BE-1CEA227145FF}" presName="thickLine" presStyleLbl="alignNode1" presStyleIdx="3" presStyleCnt="5"/>
      <dgm:spPr/>
    </dgm:pt>
    <dgm:pt modelId="{E3800131-5C28-4626-AA84-4520507A770A}" type="pres">
      <dgm:prSet presAssocID="{BF89FD8B-E647-4C88-B7BE-1CEA227145FF}" presName="horz1" presStyleCnt="0"/>
      <dgm:spPr/>
    </dgm:pt>
    <dgm:pt modelId="{84EF30E3-CEE2-446E-ADCF-2CB0152B1C59}" type="pres">
      <dgm:prSet presAssocID="{BF89FD8B-E647-4C88-B7BE-1CEA227145FF}" presName="tx1" presStyleLbl="revTx" presStyleIdx="3" presStyleCnt="5"/>
      <dgm:spPr/>
    </dgm:pt>
    <dgm:pt modelId="{F7493AC9-DD93-4150-B16A-6C269B8E07BC}" type="pres">
      <dgm:prSet presAssocID="{BF89FD8B-E647-4C88-B7BE-1CEA227145FF}" presName="vert1" presStyleCnt="0"/>
      <dgm:spPr/>
    </dgm:pt>
    <dgm:pt modelId="{B6E87DCA-F2B5-4A6A-B3D9-C07112C75529}" type="pres">
      <dgm:prSet presAssocID="{4FC13F82-1715-46C3-B877-A5834BE76FF6}" presName="thickLine" presStyleLbl="alignNode1" presStyleIdx="4" presStyleCnt="5"/>
      <dgm:spPr/>
    </dgm:pt>
    <dgm:pt modelId="{C7807FA8-3759-4FF2-8D66-D82F050D6528}" type="pres">
      <dgm:prSet presAssocID="{4FC13F82-1715-46C3-B877-A5834BE76FF6}" presName="horz1" presStyleCnt="0"/>
      <dgm:spPr/>
    </dgm:pt>
    <dgm:pt modelId="{CFB53D31-6E73-45E7-802A-AB3009A48DD3}" type="pres">
      <dgm:prSet presAssocID="{4FC13F82-1715-46C3-B877-A5834BE76FF6}" presName="tx1" presStyleLbl="revTx" presStyleIdx="4" presStyleCnt="5"/>
      <dgm:spPr/>
    </dgm:pt>
    <dgm:pt modelId="{AB19EE54-234E-41AA-A67C-80BCE153826E}" type="pres">
      <dgm:prSet presAssocID="{4FC13F82-1715-46C3-B877-A5834BE76FF6}" presName="vert1" presStyleCnt="0"/>
      <dgm:spPr/>
    </dgm:pt>
  </dgm:ptLst>
  <dgm:cxnLst>
    <dgm:cxn modelId="{C4460102-043E-4413-B4D9-0042A1865F81}" srcId="{E8D8C674-852E-486D-9430-EB3ADA83AA89}" destId="{BF89FD8B-E647-4C88-B7BE-1CEA227145FF}" srcOrd="3" destOrd="0" parTransId="{6480A669-B817-40C8-A1C5-E9950DDF28EF}" sibTransId="{FEF93BE8-DC69-4F43-860E-D68559F5D31E}"/>
    <dgm:cxn modelId="{60E02403-86F2-46B9-8DEB-1A7D4ADAF56A}" type="presOf" srcId="{E8D8C674-852E-486D-9430-EB3ADA83AA89}" destId="{534254D5-88C7-42FC-85DC-4F939538E6A4}" srcOrd="0" destOrd="0" presId="urn:microsoft.com/office/officeart/2008/layout/LinedList"/>
    <dgm:cxn modelId="{323CCA15-DD2E-46DB-BAB5-0334278BD5C9}" srcId="{E8D8C674-852E-486D-9430-EB3ADA83AA89}" destId="{4FC13F82-1715-46C3-B877-A5834BE76FF6}" srcOrd="4" destOrd="0" parTransId="{A3CA9509-7D71-4CC8-A194-5195C8585508}" sibTransId="{0BB36EBF-770A-4E09-9AD7-78B3D0FFAF72}"/>
    <dgm:cxn modelId="{CA25071A-6DA0-408F-806C-5D371A84896F}" srcId="{E8D8C674-852E-486D-9430-EB3ADA83AA89}" destId="{129B9BA6-88B6-4D8B-8D63-76136C6DEE6F}" srcOrd="0" destOrd="0" parTransId="{54AC453F-9DF9-4D4A-9E4A-1331BEA4CF6C}" sibTransId="{49A18D20-920A-49B4-BA5F-A2D2BB252B45}"/>
    <dgm:cxn modelId="{03F20E71-D02B-4043-A3CD-852A11CB443D}" srcId="{E8D8C674-852E-486D-9430-EB3ADA83AA89}" destId="{2233E781-BE14-46B9-9B76-EE5007BA0467}" srcOrd="1" destOrd="0" parTransId="{F248C70A-AE5D-4A34-9FAA-B579B0DCC6B8}" sibTransId="{82BB972A-E5AE-4117-8A2B-B522E550A73F}"/>
    <dgm:cxn modelId="{70287F7C-14A4-4E17-A87A-A374CA0303BB}" srcId="{E8D8C674-852E-486D-9430-EB3ADA83AA89}" destId="{BF86004A-AF91-4CA8-B088-1F202BE345E8}" srcOrd="2" destOrd="0" parTransId="{0DFA4C28-ED92-4474-BA12-EB8C0D33FC76}" sibTransId="{B07C23B8-39D3-4A78-9AD9-9931FC1CB5BE}"/>
    <dgm:cxn modelId="{DD734CB6-A476-403F-AA03-2EF2E9A28BB5}" type="presOf" srcId="{4FC13F82-1715-46C3-B877-A5834BE76FF6}" destId="{CFB53D31-6E73-45E7-802A-AB3009A48DD3}" srcOrd="0" destOrd="0" presId="urn:microsoft.com/office/officeart/2008/layout/LinedList"/>
    <dgm:cxn modelId="{CE9DCEC0-8C6D-4F00-B8EE-F00A5F392F3D}" type="presOf" srcId="{BF86004A-AF91-4CA8-B088-1F202BE345E8}" destId="{E04A3C2B-C6AF-461B-B7F5-5403A1E38AB7}" srcOrd="0" destOrd="0" presId="urn:microsoft.com/office/officeart/2008/layout/LinedList"/>
    <dgm:cxn modelId="{1F1029E2-F9D7-4105-9B06-637E7E993B3A}" type="presOf" srcId="{129B9BA6-88B6-4D8B-8D63-76136C6DEE6F}" destId="{71C86FF0-722C-4937-849E-A7CBF4A2F03A}" srcOrd="0" destOrd="0" presId="urn:microsoft.com/office/officeart/2008/layout/LinedList"/>
    <dgm:cxn modelId="{AA28FBE3-EC9C-433E-A7CA-9797EDF0F42C}" type="presOf" srcId="{2233E781-BE14-46B9-9B76-EE5007BA0467}" destId="{5E20CEDF-D444-4FBC-A59C-632884E64AA2}" srcOrd="0" destOrd="0" presId="urn:microsoft.com/office/officeart/2008/layout/LinedList"/>
    <dgm:cxn modelId="{1B943FF6-4F90-4E42-8EB5-AAD844001C0A}" type="presOf" srcId="{BF89FD8B-E647-4C88-B7BE-1CEA227145FF}" destId="{84EF30E3-CEE2-446E-ADCF-2CB0152B1C59}" srcOrd="0" destOrd="0" presId="urn:microsoft.com/office/officeart/2008/layout/LinedList"/>
    <dgm:cxn modelId="{722F3FF9-8BE1-402B-8007-60CAA895E079}" type="presParOf" srcId="{534254D5-88C7-42FC-85DC-4F939538E6A4}" destId="{284F58F6-7E5D-41A0-9D70-55652621007F}" srcOrd="0" destOrd="0" presId="urn:microsoft.com/office/officeart/2008/layout/LinedList"/>
    <dgm:cxn modelId="{80D7BDBC-843B-4B3C-8753-A059121C43D2}" type="presParOf" srcId="{534254D5-88C7-42FC-85DC-4F939538E6A4}" destId="{9F4EF89A-7F6B-43DD-B64F-3A2E8439CF70}" srcOrd="1" destOrd="0" presId="urn:microsoft.com/office/officeart/2008/layout/LinedList"/>
    <dgm:cxn modelId="{8B3D6B41-FFA9-4992-AAB8-61322A19DDBF}" type="presParOf" srcId="{9F4EF89A-7F6B-43DD-B64F-3A2E8439CF70}" destId="{71C86FF0-722C-4937-849E-A7CBF4A2F03A}" srcOrd="0" destOrd="0" presId="urn:microsoft.com/office/officeart/2008/layout/LinedList"/>
    <dgm:cxn modelId="{13D482A8-4383-4829-B97D-7B9A83469020}" type="presParOf" srcId="{9F4EF89A-7F6B-43DD-B64F-3A2E8439CF70}" destId="{FC465BBF-A0C0-497D-9032-B60757230518}" srcOrd="1" destOrd="0" presId="urn:microsoft.com/office/officeart/2008/layout/LinedList"/>
    <dgm:cxn modelId="{05F337D5-5A26-40C1-B4B4-8231B50A00E2}" type="presParOf" srcId="{534254D5-88C7-42FC-85DC-4F939538E6A4}" destId="{700B5C8E-328D-48C0-9115-813D11163C73}" srcOrd="2" destOrd="0" presId="urn:microsoft.com/office/officeart/2008/layout/LinedList"/>
    <dgm:cxn modelId="{1779BE76-C4DE-45AA-9E4E-4068FCE1542C}" type="presParOf" srcId="{534254D5-88C7-42FC-85DC-4F939538E6A4}" destId="{600030F5-6EF5-4E63-9938-3A590585F360}" srcOrd="3" destOrd="0" presId="urn:microsoft.com/office/officeart/2008/layout/LinedList"/>
    <dgm:cxn modelId="{DFF8EBF6-4F08-4008-9070-5986345D6E36}" type="presParOf" srcId="{600030F5-6EF5-4E63-9938-3A590585F360}" destId="{5E20CEDF-D444-4FBC-A59C-632884E64AA2}" srcOrd="0" destOrd="0" presId="urn:microsoft.com/office/officeart/2008/layout/LinedList"/>
    <dgm:cxn modelId="{86E0A377-E153-400B-96F9-C390602CE8A7}" type="presParOf" srcId="{600030F5-6EF5-4E63-9938-3A590585F360}" destId="{22A694E7-0383-49D0-A24B-55A4F930D972}" srcOrd="1" destOrd="0" presId="urn:microsoft.com/office/officeart/2008/layout/LinedList"/>
    <dgm:cxn modelId="{CA8540E9-E00A-4BCB-92EB-190F4300638E}" type="presParOf" srcId="{534254D5-88C7-42FC-85DC-4F939538E6A4}" destId="{94B4EE47-73BB-4D3A-B8BF-83ED5047534E}" srcOrd="4" destOrd="0" presId="urn:microsoft.com/office/officeart/2008/layout/LinedList"/>
    <dgm:cxn modelId="{4CA8DD59-953C-4D42-8702-19F115553434}" type="presParOf" srcId="{534254D5-88C7-42FC-85DC-4F939538E6A4}" destId="{4C8DC0F7-F8D6-41C6-A1CB-A716D292220B}" srcOrd="5" destOrd="0" presId="urn:microsoft.com/office/officeart/2008/layout/LinedList"/>
    <dgm:cxn modelId="{6E9EB257-80EC-4EB5-AA5A-A2E646C9779B}" type="presParOf" srcId="{4C8DC0F7-F8D6-41C6-A1CB-A716D292220B}" destId="{E04A3C2B-C6AF-461B-B7F5-5403A1E38AB7}" srcOrd="0" destOrd="0" presId="urn:microsoft.com/office/officeart/2008/layout/LinedList"/>
    <dgm:cxn modelId="{6A15E9DD-5228-4ED4-A04A-73535823B4B7}" type="presParOf" srcId="{4C8DC0F7-F8D6-41C6-A1CB-A716D292220B}" destId="{610AC7FA-D1DE-460C-9000-BDADCDDCFBB6}" srcOrd="1" destOrd="0" presId="urn:microsoft.com/office/officeart/2008/layout/LinedList"/>
    <dgm:cxn modelId="{262E47CC-1C0F-48A1-A09B-D4E6DF93A44F}" type="presParOf" srcId="{534254D5-88C7-42FC-85DC-4F939538E6A4}" destId="{269BA4AF-5430-4ED3-9828-930FF9483FB3}" srcOrd="6" destOrd="0" presId="urn:microsoft.com/office/officeart/2008/layout/LinedList"/>
    <dgm:cxn modelId="{D3DECBE8-43E6-4109-B971-9FB0F3D2DA6B}" type="presParOf" srcId="{534254D5-88C7-42FC-85DC-4F939538E6A4}" destId="{E3800131-5C28-4626-AA84-4520507A770A}" srcOrd="7" destOrd="0" presId="urn:microsoft.com/office/officeart/2008/layout/LinedList"/>
    <dgm:cxn modelId="{F9A511F9-0E5A-49FD-BBEC-93234E36D1BA}" type="presParOf" srcId="{E3800131-5C28-4626-AA84-4520507A770A}" destId="{84EF30E3-CEE2-446E-ADCF-2CB0152B1C59}" srcOrd="0" destOrd="0" presId="urn:microsoft.com/office/officeart/2008/layout/LinedList"/>
    <dgm:cxn modelId="{210C876D-0458-4504-9F92-7E3962FD1FE2}" type="presParOf" srcId="{E3800131-5C28-4626-AA84-4520507A770A}" destId="{F7493AC9-DD93-4150-B16A-6C269B8E07BC}" srcOrd="1" destOrd="0" presId="urn:microsoft.com/office/officeart/2008/layout/LinedList"/>
    <dgm:cxn modelId="{C03C2758-8FA2-4DC4-BFE7-812EF027531B}" type="presParOf" srcId="{534254D5-88C7-42FC-85DC-4F939538E6A4}" destId="{B6E87DCA-F2B5-4A6A-B3D9-C07112C75529}" srcOrd="8" destOrd="0" presId="urn:microsoft.com/office/officeart/2008/layout/LinedList"/>
    <dgm:cxn modelId="{836679A1-DF92-4D77-AC34-4E992DD84A75}" type="presParOf" srcId="{534254D5-88C7-42FC-85DC-4F939538E6A4}" destId="{C7807FA8-3759-4FF2-8D66-D82F050D6528}" srcOrd="9" destOrd="0" presId="urn:microsoft.com/office/officeart/2008/layout/LinedList"/>
    <dgm:cxn modelId="{0F0A4572-CDA0-49C6-B013-422B5D5FCB64}" type="presParOf" srcId="{C7807FA8-3759-4FF2-8D66-D82F050D6528}" destId="{CFB53D31-6E73-45E7-802A-AB3009A48DD3}" srcOrd="0" destOrd="0" presId="urn:microsoft.com/office/officeart/2008/layout/LinedList"/>
    <dgm:cxn modelId="{0728C1C9-FF9C-41C9-9675-C889154F7886}" type="presParOf" srcId="{C7807FA8-3759-4FF2-8D66-D82F050D6528}" destId="{AB19EE54-234E-41AA-A67C-80BCE15382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F58F6-7E5D-41A0-9D70-55652621007F}">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86FF0-722C-4937-849E-A7CBF4A2F03A}">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1. Surface Analysis</a:t>
          </a:r>
        </a:p>
      </dsp:txBody>
      <dsp:txXfrm>
        <a:off x="0" y="623"/>
        <a:ext cx="6492875" cy="1020830"/>
      </dsp:txXfrm>
    </dsp:sp>
    <dsp:sp modelId="{700B5C8E-328D-48C0-9115-813D11163C73}">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20CEDF-D444-4FBC-A59C-632884E64AA2}">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2. Surface Forecast: 24, 48, 72  &amp; 96 Hrs</a:t>
          </a:r>
        </a:p>
      </dsp:txBody>
      <dsp:txXfrm>
        <a:off x="0" y="1021453"/>
        <a:ext cx="6492875" cy="1020830"/>
      </dsp:txXfrm>
    </dsp:sp>
    <dsp:sp modelId="{94B4EE47-73BB-4D3A-B8BF-83ED5047534E}">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A3C2B-C6AF-461B-B7F5-5403A1E38AB7}">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3. 500MB Analysis</a:t>
          </a:r>
        </a:p>
      </dsp:txBody>
      <dsp:txXfrm>
        <a:off x="0" y="2042284"/>
        <a:ext cx="6492875" cy="1020830"/>
      </dsp:txXfrm>
    </dsp:sp>
    <dsp:sp modelId="{269BA4AF-5430-4ED3-9828-930FF9483FB3}">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F30E3-CEE2-446E-ADCF-2CB0152B1C5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4. Hi-Res Surface Forecast Model</a:t>
          </a:r>
        </a:p>
      </dsp:txBody>
      <dsp:txXfrm>
        <a:off x="0" y="3063115"/>
        <a:ext cx="6492875" cy="1020830"/>
      </dsp:txXfrm>
    </dsp:sp>
    <dsp:sp modelId="{B6E87DCA-F2B5-4A6A-B3D9-C07112C75529}">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53D31-6E73-45E7-802A-AB3009A48DD3}">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5. Tidal Currents</a:t>
          </a:r>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4DEC68-1BDE-45F3-84FE-C5AF8683DBD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200774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DEC68-1BDE-45F3-84FE-C5AF8683DBD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393460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DEC68-1BDE-45F3-84FE-C5AF8683DBD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115633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DEC68-1BDE-45F3-84FE-C5AF8683DBD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301860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4DEC68-1BDE-45F3-84FE-C5AF8683DBD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388991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4DEC68-1BDE-45F3-84FE-C5AF8683DBDD}"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154584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DEC68-1BDE-45F3-84FE-C5AF8683DBDD}"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383249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4DEC68-1BDE-45F3-84FE-C5AF8683DBDD}"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230807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DEC68-1BDE-45F3-84FE-C5AF8683DBDD}"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167195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DEC68-1BDE-45F3-84FE-C5AF8683DBDD}"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408320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DEC68-1BDE-45F3-84FE-C5AF8683DBDD}"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4FFE7-6634-49C2-B2A2-C728A324C809}" type="slidenum">
              <a:rPr lang="en-US" smtClean="0"/>
              <a:t>‹#›</a:t>
            </a:fld>
            <a:endParaRPr lang="en-US"/>
          </a:p>
        </p:txBody>
      </p:sp>
    </p:spTree>
    <p:extLst>
      <p:ext uri="{BB962C8B-B14F-4D97-AF65-F5344CB8AC3E}">
        <p14:creationId xmlns:p14="http://schemas.microsoft.com/office/powerpoint/2010/main" val="16963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DEC68-1BDE-45F3-84FE-C5AF8683DBDD}" type="datetimeFigureOut">
              <a:rPr lang="en-US" smtClean="0"/>
              <a:t>5/31/2019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4FFE7-6634-49C2-B2A2-C728A324C809}" type="slidenum">
              <a:rPr lang="en-US" smtClean="0"/>
              <a:t>‹#›</a:t>
            </a:fld>
            <a:endParaRPr lang="en-US"/>
          </a:p>
        </p:txBody>
      </p:sp>
    </p:spTree>
    <p:extLst>
      <p:ext uri="{BB962C8B-B14F-4D97-AF65-F5344CB8AC3E}">
        <p14:creationId xmlns:p14="http://schemas.microsoft.com/office/powerpoint/2010/main" val="40944904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LBHedrick@comcast.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1873-6E6F-4756-8C5B-81563EE87B6F}"/>
              </a:ext>
            </a:extLst>
          </p:cNvPr>
          <p:cNvSpPr>
            <a:spLocks noGrp="1"/>
          </p:cNvSpPr>
          <p:nvPr>
            <p:ph type="ctrTitle"/>
          </p:nvPr>
        </p:nvSpPr>
        <p:spPr>
          <a:xfrm>
            <a:off x="6746628" y="1783959"/>
            <a:ext cx="4645250" cy="2889114"/>
          </a:xfrm>
        </p:spPr>
        <p:txBody>
          <a:bodyPr anchor="b">
            <a:normAutofit/>
          </a:bodyPr>
          <a:lstStyle/>
          <a:p>
            <a:pPr algn="l"/>
            <a:r>
              <a:rPr lang="en-US" b="1"/>
              <a:t>Weather for the 2019 Race </a:t>
            </a:r>
          </a:p>
        </p:txBody>
      </p:sp>
      <p:sp>
        <p:nvSpPr>
          <p:cNvPr id="3" name="Subtitle 2">
            <a:extLst>
              <a:ext uri="{FF2B5EF4-FFF2-40B4-BE49-F238E27FC236}">
                <a16:creationId xmlns:a16="http://schemas.microsoft.com/office/drawing/2014/main" id="{12EE776E-7599-4A2A-9659-47F6D53E4EE6}"/>
              </a:ext>
            </a:extLst>
          </p:cNvPr>
          <p:cNvSpPr>
            <a:spLocks noGrp="1"/>
          </p:cNvSpPr>
          <p:nvPr>
            <p:ph type="subTitle" idx="1"/>
          </p:nvPr>
        </p:nvSpPr>
        <p:spPr>
          <a:xfrm>
            <a:off x="6746627" y="4750893"/>
            <a:ext cx="4645250" cy="1147863"/>
          </a:xfrm>
        </p:spPr>
        <p:txBody>
          <a:bodyPr anchor="t">
            <a:normAutofit/>
          </a:bodyPr>
          <a:lstStyle/>
          <a:p>
            <a:pPr algn="l"/>
            <a:r>
              <a:rPr lang="en-US" sz="2000"/>
              <a:t> </a:t>
            </a:r>
            <a:r>
              <a:rPr lang="en-US" sz="2000" b="1"/>
              <a:t>Presented By Bruce Hedrick, Chief Forecaster for</a:t>
            </a:r>
          </a:p>
          <a:p>
            <a:pPr algn="l"/>
            <a:r>
              <a:rPr lang="en-US" sz="2000" b="1"/>
              <a:t>                 Meadow Point Marine</a:t>
            </a:r>
            <a:endParaRPr lang="en-US" sz="2000"/>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3794D149-B69F-498B-9B3A-18719B106B94}"/>
              </a:ext>
            </a:extLst>
          </p:cNvPr>
          <p:cNvPicPr>
            <a:picLocks noChangeAspect="1"/>
          </p:cNvPicPr>
          <p:nvPr/>
        </p:nvPicPr>
        <p:blipFill rotWithShape="1">
          <a:blip r:embed="rId2">
            <a:extLst>
              <a:ext uri="{28A0092B-C50C-407E-A947-70E740481C1C}">
                <a14:useLocalDpi xmlns:a14="http://schemas.microsoft.com/office/drawing/2010/main" val="0"/>
              </a:ext>
            </a:extLst>
          </a:blip>
          <a:srcRect l="5933" r="14133"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63101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BC058-25A3-47A6-A4EB-3057E5782F1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72 Hour Surface Forecast</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close up of a map&#10;&#10;Description automatically generated">
            <a:extLst>
              <a:ext uri="{FF2B5EF4-FFF2-40B4-BE49-F238E27FC236}">
                <a16:creationId xmlns:a16="http://schemas.microsoft.com/office/drawing/2014/main" id="{AB7823C7-F70D-45F6-9396-57C974264A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4880" y="379829"/>
            <a:ext cx="7582486" cy="6267156"/>
          </a:xfrm>
          <a:prstGeom prst="rect">
            <a:avLst/>
          </a:prstGeom>
        </p:spPr>
      </p:pic>
    </p:spTree>
    <p:extLst>
      <p:ext uri="{BB962C8B-B14F-4D97-AF65-F5344CB8AC3E}">
        <p14:creationId xmlns:p14="http://schemas.microsoft.com/office/powerpoint/2010/main" val="299909448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3DD1-63C9-4DC0-B799-A9A34E1D620D}"/>
              </a:ext>
            </a:extLst>
          </p:cNvPr>
          <p:cNvSpPr>
            <a:spLocks noGrp="1"/>
          </p:cNvSpPr>
          <p:nvPr>
            <p:ph type="title"/>
          </p:nvPr>
        </p:nvSpPr>
        <p:spPr/>
        <p:txBody>
          <a:bodyPr/>
          <a:lstStyle/>
          <a:p>
            <a:pPr algn="ctr"/>
            <a:r>
              <a:rPr lang="en-US" dirty="0"/>
              <a:t>Deepwater Bay to Hardwicke Island</a:t>
            </a:r>
          </a:p>
        </p:txBody>
      </p:sp>
      <p:sp>
        <p:nvSpPr>
          <p:cNvPr id="3" name="Content Placeholder 2">
            <a:extLst>
              <a:ext uri="{FF2B5EF4-FFF2-40B4-BE49-F238E27FC236}">
                <a16:creationId xmlns:a16="http://schemas.microsoft.com/office/drawing/2014/main" id="{65BB2C1F-2020-4619-81E6-0F9EDB553BB7}"/>
              </a:ext>
            </a:extLst>
          </p:cNvPr>
          <p:cNvSpPr>
            <a:spLocks noGrp="1"/>
          </p:cNvSpPr>
          <p:nvPr>
            <p:ph idx="1"/>
          </p:nvPr>
        </p:nvSpPr>
        <p:spPr/>
        <p:txBody>
          <a:bodyPr/>
          <a:lstStyle/>
          <a:p>
            <a:r>
              <a:rPr lang="en-US" dirty="0"/>
              <a:t>This leg can be a thrash however not so this year as a west-northwesterly flow should hold over the area, giving the fleet a solid beat in 4-10 knots of wind.</a:t>
            </a:r>
          </a:p>
        </p:txBody>
      </p:sp>
    </p:spTree>
    <p:extLst>
      <p:ext uri="{BB962C8B-B14F-4D97-AF65-F5344CB8AC3E}">
        <p14:creationId xmlns:p14="http://schemas.microsoft.com/office/powerpoint/2010/main" val="381877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6D1E0-1CF9-49EC-9806-926EF114DA4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96-Hour Surface Forecast</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close up of a map&#10;&#10;Description automatically generated">
            <a:extLst>
              <a:ext uri="{FF2B5EF4-FFF2-40B4-BE49-F238E27FC236}">
                <a16:creationId xmlns:a16="http://schemas.microsoft.com/office/drawing/2014/main" id="{428479F9-5673-454C-B268-DE1DB9C4CF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9711" y="534572"/>
            <a:ext cx="7472289" cy="6179551"/>
          </a:xfrm>
          <a:prstGeom prst="rect">
            <a:avLst/>
          </a:prstGeom>
        </p:spPr>
      </p:pic>
    </p:spTree>
    <p:extLst>
      <p:ext uri="{BB962C8B-B14F-4D97-AF65-F5344CB8AC3E}">
        <p14:creationId xmlns:p14="http://schemas.microsoft.com/office/powerpoint/2010/main" val="305180615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91FC-EAE6-4B4B-98B4-1379BCACF42F}"/>
              </a:ext>
            </a:extLst>
          </p:cNvPr>
          <p:cNvSpPr>
            <a:spLocks noGrp="1"/>
          </p:cNvSpPr>
          <p:nvPr>
            <p:ph type="title"/>
          </p:nvPr>
        </p:nvSpPr>
        <p:spPr/>
        <p:txBody>
          <a:bodyPr/>
          <a:lstStyle/>
          <a:p>
            <a:pPr algn="ctr"/>
            <a:r>
              <a:rPr lang="en-US" dirty="0"/>
              <a:t>Hardwicke Island to Telegraph Cove</a:t>
            </a:r>
          </a:p>
        </p:txBody>
      </p:sp>
      <p:sp>
        <p:nvSpPr>
          <p:cNvPr id="3" name="Content Placeholder 2">
            <a:extLst>
              <a:ext uri="{FF2B5EF4-FFF2-40B4-BE49-F238E27FC236}">
                <a16:creationId xmlns:a16="http://schemas.microsoft.com/office/drawing/2014/main" id="{5C35C0EB-C04B-443F-8B3F-A73D6ACFF8F6}"/>
              </a:ext>
            </a:extLst>
          </p:cNvPr>
          <p:cNvSpPr>
            <a:spLocks noGrp="1"/>
          </p:cNvSpPr>
          <p:nvPr>
            <p:ph idx="1"/>
          </p:nvPr>
        </p:nvSpPr>
        <p:spPr/>
        <p:txBody>
          <a:bodyPr/>
          <a:lstStyle/>
          <a:p>
            <a:r>
              <a:rPr lang="en-US" dirty="0"/>
              <a:t>As the Surface Chart shows, this could be a very challenging leg with the lightest air so far. The good news is that this is still 96 hours out and anything beyond about 72 hours in the forecast is highly variable. </a:t>
            </a:r>
          </a:p>
        </p:txBody>
      </p:sp>
    </p:spTree>
    <p:extLst>
      <p:ext uri="{BB962C8B-B14F-4D97-AF65-F5344CB8AC3E}">
        <p14:creationId xmlns:p14="http://schemas.microsoft.com/office/powerpoint/2010/main" val="79810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C36CA-A3B6-43BB-97C4-A18033B0B6E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a:solidFill>
                  <a:srgbClr val="FFFFFF"/>
                </a:solidFill>
                <a:latin typeface="+mj-lt"/>
                <a:ea typeface="+mj-ea"/>
                <a:cs typeface="+mj-cs"/>
              </a:rPr>
              <a:t>500MB Analysis</a:t>
            </a:r>
          </a:p>
        </p:txBody>
      </p:sp>
      <p:pic>
        <p:nvPicPr>
          <p:cNvPr id="6" name="Content Placeholder 5" descr="A close up of a map&#10;&#10;Description automatically generated">
            <a:extLst>
              <a:ext uri="{FF2B5EF4-FFF2-40B4-BE49-F238E27FC236}">
                <a16:creationId xmlns:a16="http://schemas.microsoft.com/office/drawing/2014/main" id="{C33FB914-B426-42AA-8C25-9DCBC0E759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569743"/>
            <a:ext cx="7038178" cy="5999870"/>
          </a:xfrm>
          <a:prstGeom prst="rect">
            <a:avLst/>
          </a:prstGeom>
        </p:spPr>
      </p:pic>
    </p:spTree>
    <p:extLst>
      <p:ext uri="{BB962C8B-B14F-4D97-AF65-F5344CB8AC3E}">
        <p14:creationId xmlns:p14="http://schemas.microsoft.com/office/powerpoint/2010/main" val="147251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627F-CE56-43BE-8D18-8AC505576671}"/>
              </a:ext>
            </a:extLst>
          </p:cNvPr>
          <p:cNvSpPr>
            <a:spLocks noGrp="1"/>
          </p:cNvSpPr>
          <p:nvPr>
            <p:ph type="title"/>
          </p:nvPr>
        </p:nvSpPr>
        <p:spPr/>
        <p:txBody>
          <a:bodyPr/>
          <a:lstStyle/>
          <a:p>
            <a:pPr algn="ctr"/>
            <a:r>
              <a:rPr lang="en-US" dirty="0"/>
              <a:t>500MB Analysis</a:t>
            </a:r>
          </a:p>
        </p:txBody>
      </p:sp>
      <p:sp>
        <p:nvSpPr>
          <p:cNvPr id="3" name="Content Placeholder 2">
            <a:extLst>
              <a:ext uri="{FF2B5EF4-FFF2-40B4-BE49-F238E27FC236}">
                <a16:creationId xmlns:a16="http://schemas.microsoft.com/office/drawing/2014/main" id="{8C7F583B-0A2D-47A0-88DE-4DE5303EC077}"/>
              </a:ext>
            </a:extLst>
          </p:cNvPr>
          <p:cNvSpPr>
            <a:spLocks noGrp="1"/>
          </p:cNvSpPr>
          <p:nvPr>
            <p:ph idx="1"/>
          </p:nvPr>
        </p:nvSpPr>
        <p:spPr/>
        <p:txBody>
          <a:bodyPr/>
          <a:lstStyle/>
          <a:p>
            <a:r>
              <a:rPr lang="en-US" dirty="0"/>
              <a:t>This will bear watching as the flow will become more zonal over the course of the race, which will bring more uncertainty into the forecast.</a:t>
            </a:r>
          </a:p>
        </p:txBody>
      </p:sp>
    </p:spTree>
    <p:extLst>
      <p:ext uri="{BB962C8B-B14F-4D97-AF65-F5344CB8AC3E}">
        <p14:creationId xmlns:p14="http://schemas.microsoft.com/office/powerpoint/2010/main" val="33252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E76CB-9438-4F6D-86A3-AE259760BE2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b="1" kern="1200" dirty="0" err="1">
                <a:solidFill>
                  <a:srgbClr val="FFFFFF"/>
                </a:solidFill>
                <a:latin typeface="+mj-lt"/>
                <a:ea typeface="+mj-ea"/>
                <a:cs typeface="+mj-cs"/>
              </a:rPr>
              <a:t>EnvironmentCanada</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Hi-Res</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 Forecast</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0900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 June</a:t>
            </a:r>
          </a:p>
        </p:txBody>
      </p:sp>
      <p:pic>
        <p:nvPicPr>
          <p:cNvPr id="5" name="Content Placeholder 4" descr="A close up of a map&#10;&#10;Description automatically generated">
            <a:extLst>
              <a:ext uri="{FF2B5EF4-FFF2-40B4-BE49-F238E27FC236}">
                <a16:creationId xmlns:a16="http://schemas.microsoft.com/office/drawing/2014/main" id="{ADB18942-79DE-4D15-8FCE-F50079AD54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7049" y="70338"/>
            <a:ext cx="6655997" cy="6303031"/>
          </a:xfrm>
          <a:prstGeom prst="rect">
            <a:avLst/>
          </a:prstGeom>
        </p:spPr>
      </p:pic>
    </p:spTree>
    <p:extLst>
      <p:ext uri="{BB962C8B-B14F-4D97-AF65-F5344CB8AC3E}">
        <p14:creationId xmlns:p14="http://schemas.microsoft.com/office/powerpoint/2010/main" val="58730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E76CB-9438-4F6D-86A3-AE259760BE2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b="1" kern="1200">
                <a:solidFill>
                  <a:srgbClr val="FFFFFF"/>
                </a:solidFill>
                <a:latin typeface="+mj-lt"/>
                <a:ea typeface="+mj-ea"/>
                <a:cs typeface="+mj-cs"/>
              </a:rPr>
              <a:t>EnvironmentCanada</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Hi-Res</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 Forecast</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1100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 June</a:t>
            </a:r>
          </a:p>
        </p:txBody>
      </p:sp>
      <p:pic>
        <p:nvPicPr>
          <p:cNvPr id="6" name="Content Placeholder 5" descr="A close up of a map&#10;&#10;Description automatically generated">
            <a:extLst>
              <a:ext uri="{FF2B5EF4-FFF2-40B4-BE49-F238E27FC236}">
                <a16:creationId xmlns:a16="http://schemas.microsoft.com/office/drawing/2014/main" id="{1F007C45-7DBA-4B0B-96B9-797FD73400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5437" y="193817"/>
            <a:ext cx="6769811" cy="6530540"/>
          </a:xfrm>
          <a:prstGeom prst="rect">
            <a:avLst/>
          </a:prstGeom>
        </p:spPr>
      </p:pic>
    </p:spTree>
    <p:extLst>
      <p:ext uri="{BB962C8B-B14F-4D97-AF65-F5344CB8AC3E}">
        <p14:creationId xmlns:p14="http://schemas.microsoft.com/office/powerpoint/2010/main" val="426645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E76CB-9438-4F6D-86A3-AE259760BE2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b="1" kern="1200">
                <a:solidFill>
                  <a:srgbClr val="FFFFFF"/>
                </a:solidFill>
                <a:latin typeface="+mj-lt"/>
                <a:ea typeface="+mj-ea"/>
                <a:cs typeface="+mj-cs"/>
              </a:rPr>
              <a:t>EnvironmentCanada</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Hi-Res</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 Forecast</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1300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 June</a:t>
            </a:r>
          </a:p>
        </p:txBody>
      </p:sp>
      <p:pic>
        <p:nvPicPr>
          <p:cNvPr id="5" name="Content Placeholder 4" descr="A close up of a map&#10;&#10;Description automatically generated">
            <a:extLst>
              <a:ext uri="{FF2B5EF4-FFF2-40B4-BE49-F238E27FC236}">
                <a16:creationId xmlns:a16="http://schemas.microsoft.com/office/drawing/2014/main" id="{3300CB0B-DFBC-46E2-ABB1-AFEA462E3B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9256" y="193816"/>
            <a:ext cx="6670824" cy="6488337"/>
          </a:xfrm>
          <a:prstGeom prst="rect">
            <a:avLst/>
          </a:prstGeom>
        </p:spPr>
      </p:pic>
    </p:spTree>
    <p:extLst>
      <p:ext uri="{BB962C8B-B14F-4D97-AF65-F5344CB8AC3E}">
        <p14:creationId xmlns:p14="http://schemas.microsoft.com/office/powerpoint/2010/main" val="353401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E76CB-9438-4F6D-86A3-AE259760BE2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b="1" kern="1200">
                <a:solidFill>
                  <a:srgbClr val="FFFFFF"/>
                </a:solidFill>
                <a:latin typeface="+mj-lt"/>
                <a:ea typeface="+mj-ea"/>
                <a:cs typeface="+mj-cs"/>
              </a:rPr>
              <a:t>EnvironmentCanada</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Hi-Res</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 Forecast</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1600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 June</a:t>
            </a:r>
          </a:p>
        </p:txBody>
      </p:sp>
      <p:pic>
        <p:nvPicPr>
          <p:cNvPr id="6" name="Content Placeholder 5" descr="A close up of a map&#10;&#10;Description automatically generated">
            <a:extLst>
              <a:ext uri="{FF2B5EF4-FFF2-40B4-BE49-F238E27FC236}">
                <a16:creationId xmlns:a16="http://schemas.microsoft.com/office/drawing/2014/main" id="{7D568D18-1421-477B-B0CE-699B1C276F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5635" y="70338"/>
            <a:ext cx="6736648" cy="6625884"/>
          </a:xfrm>
          <a:prstGeom prst="rect">
            <a:avLst/>
          </a:prstGeom>
        </p:spPr>
      </p:pic>
    </p:spTree>
    <p:extLst>
      <p:ext uri="{BB962C8B-B14F-4D97-AF65-F5344CB8AC3E}">
        <p14:creationId xmlns:p14="http://schemas.microsoft.com/office/powerpoint/2010/main" val="388929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5369773-D387-4AEB-A133-7E9C30CE69AF}"/>
              </a:ext>
            </a:extLst>
          </p:cNvPr>
          <p:cNvSpPr>
            <a:spLocks noGrp="1"/>
          </p:cNvSpPr>
          <p:nvPr>
            <p:ph type="title"/>
          </p:nvPr>
        </p:nvSpPr>
        <p:spPr>
          <a:xfrm>
            <a:off x="535020" y="685800"/>
            <a:ext cx="2780271" cy="5105400"/>
          </a:xfrm>
        </p:spPr>
        <p:txBody>
          <a:bodyPr>
            <a:normAutofit/>
          </a:bodyPr>
          <a:lstStyle/>
          <a:p>
            <a:r>
              <a:rPr lang="en-US" sz="4000" b="1" u="sng">
                <a:solidFill>
                  <a:srgbClr val="FFFFFF"/>
                </a:solidFill>
              </a:rPr>
              <a:t>General Overview of Current Conditions and Forecasts</a:t>
            </a:r>
          </a:p>
        </p:txBody>
      </p:sp>
      <p:graphicFrame>
        <p:nvGraphicFramePr>
          <p:cNvPr id="5" name="Content Placeholder 2">
            <a:extLst>
              <a:ext uri="{FF2B5EF4-FFF2-40B4-BE49-F238E27FC236}">
                <a16:creationId xmlns:a16="http://schemas.microsoft.com/office/drawing/2014/main" id="{B37A9F1D-B637-4ACB-82BE-36C5D96D62BC}"/>
              </a:ext>
            </a:extLst>
          </p:cNvPr>
          <p:cNvGraphicFramePr>
            <a:graphicFrameLocks noGrp="1"/>
          </p:cNvGraphicFramePr>
          <p:nvPr>
            <p:ph idx="1"/>
            <p:extLst>
              <p:ext uri="{D42A27DB-BD31-4B8C-83A1-F6EECF244321}">
                <p14:modId xmlns:p14="http://schemas.microsoft.com/office/powerpoint/2010/main" val="93986394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95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E76CB-9438-4F6D-86A3-AE259760BE2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b="1" kern="1200">
                <a:solidFill>
                  <a:srgbClr val="FFFFFF"/>
                </a:solidFill>
                <a:latin typeface="+mj-lt"/>
                <a:ea typeface="+mj-ea"/>
                <a:cs typeface="+mj-cs"/>
              </a:rPr>
              <a:t>EnvironmentCanada</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Hi-Res</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 Forecast</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1900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 June</a:t>
            </a:r>
          </a:p>
        </p:txBody>
      </p:sp>
      <p:pic>
        <p:nvPicPr>
          <p:cNvPr id="5" name="Content Placeholder 4" descr="A close up of a map&#10;&#10;Description automatically generated">
            <a:extLst>
              <a:ext uri="{FF2B5EF4-FFF2-40B4-BE49-F238E27FC236}">
                <a16:creationId xmlns:a16="http://schemas.microsoft.com/office/drawing/2014/main" id="{A2512E69-36E9-4713-B5E9-D72C8A1F72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3015" y="193816"/>
            <a:ext cx="7350369" cy="6474269"/>
          </a:xfrm>
          <a:prstGeom prst="rect">
            <a:avLst/>
          </a:prstGeom>
        </p:spPr>
      </p:pic>
    </p:spTree>
    <p:extLst>
      <p:ext uri="{BB962C8B-B14F-4D97-AF65-F5344CB8AC3E}">
        <p14:creationId xmlns:p14="http://schemas.microsoft.com/office/powerpoint/2010/main" val="337684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C8B3-79D4-4AB8-8218-7CE4C829D999}"/>
              </a:ext>
            </a:extLst>
          </p:cNvPr>
          <p:cNvSpPr>
            <a:spLocks noGrp="1"/>
          </p:cNvSpPr>
          <p:nvPr>
            <p:ph type="title"/>
          </p:nvPr>
        </p:nvSpPr>
        <p:spPr/>
        <p:txBody>
          <a:bodyPr/>
          <a:lstStyle/>
          <a:p>
            <a:pPr algn="ctr"/>
            <a:r>
              <a:rPr lang="en-US" dirty="0"/>
              <a:t>Winter Harbor to Ucluelet</a:t>
            </a:r>
          </a:p>
        </p:txBody>
      </p:sp>
      <p:sp>
        <p:nvSpPr>
          <p:cNvPr id="3" name="Content Placeholder 2">
            <a:extLst>
              <a:ext uri="{FF2B5EF4-FFF2-40B4-BE49-F238E27FC236}">
                <a16:creationId xmlns:a16="http://schemas.microsoft.com/office/drawing/2014/main" id="{E3923F4F-4BCD-4FE5-A739-EF22FD5F73D6}"/>
              </a:ext>
            </a:extLst>
          </p:cNvPr>
          <p:cNvSpPr>
            <a:spLocks noGrp="1"/>
          </p:cNvSpPr>
          <p:nvPr>
            <p:ph idx="1"/>
          </p:nvPr>
        </p:nvSpPr>
        <p:spPr/>
        <p:txBody>
          <a:bodyPr/>
          <a:lstStyle/>
          <a:p>
            <a:r>
              <a:rPr lang="en-US" dirty="0"/>
              <a:t>I know this has nothing to do with todays presentation but I also know that some of you are looking at this slide and seeing 35 knots of northwesterly breeze off the coast are probably rubbing your hands together in eager anticipation…..</a:t>
            </a:r>
          </a:p>
        </p:txBody>
      </p:sp>
    </p:spTree>
    <p:extLst>
      <p:ext uri="{BB962C8B-B14F-4D97-AF65-F5344CB8AC3E}">
        <p14:creationId xmlns:p14="http://schemas.microsoft.com/office/powerpoint/2010/main" val="4060709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E76CB-9438-4F6D-86A3-AE259760BE2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b="1" kern="1200">
                <a:solidFill>
                  <a:srgbClr val="FFFFFF"/>
                </a:solidFill>
                <a:latin typeface="+mj-lt"/>
                <a:ea typeface="+mj-ea"/>
                <a:cs typeface="+mj-cs"/>
              </a:rPr>
              <a:t>EnvironmentCanada</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Hi-Res</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 Forecast</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2200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1 June</a:t>
            </a:r>
          </a:p>
        </p:txBody>
      </p:sp>
      <p:pic>
        <p:nvPicPr>
          <p:cNvPr id="6" name="Content Placeholder 5" descr="A close up of a map&#10;&#10;Description automatically generated">
            <a:extLst>
              <a:ext uri="{FF2B5EF4-FFF2-40B4-BE49-F238E27FC236}">
                <a16:creationId xmlns:a16="http://schemas.microsoft.com/office/drawing/2014/main" id="{1951C269-1554-45D6-AD71-69EC43BD71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9711" y="119574"/>
            <a:ext cx="7526215" cy="6738425"/>
          </a:xfrm>
          <a:prstGeom prst="rect">
            <a:avLst/>
          </a:prstGeom>
        </p:spPr>
      </p:pic>
    </p:spTree>
    <p:extLst>
      <p:ext uri="{BB962C8B-B14F-4D97-AF65-F5344CB8AC3E}">
        <p14:creationId xmlns:p14="http://schemas.microsoft.com/office/powerpoint/2010/main" val="69624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96052-E0C3-4D59-B873-244CB2D2084A}"/>
              </a:ext>
            </a:extLst>
          </p:cNvPr>
          <p:cNvSpPr>
            <a:spLocks noGrp="1"/>
          </p:cNvSpPr>
          <p:nvPr>
            <p:ph type="title"/>
          </p:nvPr>
        </p:nvSpPr>
        <p:spPr/>
        <p:txBody>
          <a:bodyPr/>
          <a:lstStyle/>
          <a:p>
            <a:pPr algn="ctr"/>
            <a:r>
              <a:rPr lang="en-US" dirty="0"/>
              <a:t>Tides at the Winchelsea Islands</a:t>
            </a:r>
          </a:p>
        </p:txBody>
      </p:sp>
      <p:sp>
        <p:nvSpPr>
          <p:cNvPr id="5" name="Content Placeholder 4">
            <a:extLst>
              <a:ext uri="{FF2B5EF4-FFF2-40B4-BE49-F238E27FC236}">
                <a16:creationId xmlns:a16="http://schemas.microsoft.com/office/drawing/2014/main" id="{32DABC08-E4A0-48B8-AFEA-66F3941C26CF}"/>
              </a:ext>
            </a:extLst>
          </p:cNvPr>
          <p:cNvSpPr>
            <a:spLocks noGrp="1"/>
          </p:cNvSpPr>
          <p:nvPr>
            <p:ph idx="1"/>
          </p:nvPr>
        </p:nvSpPr>
        <p:spPr/>
        <p:txBody>
          <a:bodyPr/>
          <a:lstStyle/>
          <a:p>
            <a:r>
              <a:rPr lang="en-US" dirty="0"/>
              <a:t>0409	14.2 Feet</a:t>
            </a:r>
          </a:p>
          <a:p>
            <a:r>
              <a:rPr lang="en-US" dirty="0"/>
              <a:t>1116	3.7 Feet</a:t>
            </a:r>
          </a:p>
          <a:p>
            <a:r>
              <a:rPr lang="en-US" dirty="0"/>
              <a:t>1820	14.2 Feet</a:t>
            </a:r>
          </a:p>
          <a:p>
            <a:r>
              <a:rPr lang="en-US" dirty="0"/>
              <a:t>2332	10.4 Feet</a:t>
            </a:r>
          </a:p>
        </p:txBody>
      </p:sp>
    </p:spTree>
    <p:extLst>
      <p:ext uri="{BB962C8B-B14F-4D97-AF65-F5344CB8AC3E}">
        <p14:creationId xmlns:p14="http://schemas.microsoft.com/office/powerpoint/2010/main" val="816464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3D45B-968E-4EB6-882F-9D0E3871CF04}"/>
              </a:ext>
            </a:extLst>
          </p:cNvPr>
          <p:cNvSpPr>
            <a:spLocks noGrp="1"/>
          </p:cNvSpPr>
          <p:nvPr>
            <p:ph type="title"/>
          </p:nvPr>
        </p:nvSpPr>
        <p:spPr/>
        <p:txBody>
          <a:bodyPr/>
          <a:lstStyle/>
          <a:p>
            <a:r>
              <a:rPr lang="en-US" dirty="0"/>
              <a:t>Tides (</a:t>
            </a:r>
            <a:r>
              <a:rPr lang="en-US" dirty="0" err="1"/>
              <a:t>cont</a:t>
            </a:r>
            <a:r>
              <a:rPr lang="en-US" dirty="0"/>
              <a:t>)</a:t>
            </a:r>
          </a:p>
        </p:txBody>
      </p:sp>
      <p:sp>
        <p:nvSpPr>
          <p:cNvPr id="5" name="Content Placeholder 4">
            <a:extLst>
              <a:ext uri="{FF2B5EF4-FFF2-40B4-BE49-F238E27FC236}">
                <a16:creationId xmlns:a16="http://schemas.microsoft.com/office/drawing/2014/main" id="{F6C2CE91-0A4F-4F30-8BF6-1A154B45FCCE}"/>
              </a:ext>
            </a:extLst>
          </p:cNvPr>
          <p:cNvSpPr>
            <a:spLocks noGrp="1"/>
          </p:cNvSpPr>
          <p:nvPr>
            <p:ph idx="1"/>
          </p:nvPr>
        </p:nvSpPr>
        <p:spPr/>
        <p:txBody>
          <a:bodyPr/>
          <a:lstStyle/>
          <a:p>
            <a:r>
              <a:rPr lang="en-US" dirty="0"/>
              <a:t>So not much on the tidal current front as the </a:t>
            </a:r>
            <a:r>
              <a:rPr lang="en-US" dirty="0" err="1"/>
              <a:t>the</a:t>
            </a:r>
            <a:r>
              <a:rPr lang="en-US" dirty="0"/>
              <a:t> tide will be with you about 1100 hours until about 1830 hours.</a:t>
            </a:r>
          </a:p>
        </p:txBody>
      </p:sp>
    </p:spTree>
    <p:extLst>
      <p:ext uri="{BB962C8B-B14F-4D97-AF65-F5344CB8AC3E}">
        <p14:creationId xmlns:p14="http://schemas.microsoft.com/office/powerpoint/2010/main" val="194905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3D12-087E-4C1B-BD26-914E53D3A53A}"/>
              </a:ext>
            </a:extLst>
          </p:cNvPr>
          <p:cNvSpPr>
            <a:spLocks noGrp="1"/>
          </p:cNvSpPr>
          <p:nvPr>
            <p:ph type="title"/>
          </p:nvPr>
        </p:nvSpPr>
        <p:spPr/>
        <p:txBody>
          <a:bodyPr/>
          <a:lstStyle/>
          <a:p>
            <a:pPr algn="ctr"/>
            <a:r>
              <a:rPr lang="en-US" dirty="0"/>
              <a:t>That’s it for today</a:t>
            </a:r>
          </a:p>
        </p:txBody>
      </p:sp>
      <p:sp>
        <p:nvSpPr>
          <p:cNvPr id="3" name="Content Placeholder 2">
            <a:extLst>
              <a:ext uri="{FF2B5EF4-FFF2-40B4-BE49-F238E27FC236}">
                <a16:creationId xmlns:a16="http://schemas.microsoft.com/office/drawing/2014/main" id="{4DB1C98D-A697-4A09-8077-729FE211E9DF}"/>
              </a:ext>
            </a:extLst>
          </p:cNvPr>
          <p:cNvSpPr>
            <a:spLocks noGrp="1"/>
          </p:cNvSpPr>
          <p:nvPr>
            <p:ph idx="1"/>
          </p:nvPr>
        </p:nvSpPr>
        <p:spPr/>
        <p:txBody>
          <a:bodyPr/>
          <a:lstStyle/>
          <a:p>
            <a:r>
              <a:rPr lang="en-US" dirty="0"/>
              <a:t>Thank you, and if you have any questions feel free to contact me at </a:t>
            </a:r>
          </a:p>
          <a:p>
            <a:r>
              <a:rPr lang="en-US" dirty="0">
                <a:hlinkClick r:id="rId2"/>
              </a:rPr>
              <a:t>LBHedrick@comcast.net</a:t>
            </a:r>
            <a:r>
              <a:rPr lang="en-US" dirty="0"/>
              <a:t>.</a:t>
            </a:r>
          </a:p>
          <a:p>
            <a:r>
              <a:rPr lang="en-US" dirty="0"/>
              <a:t>I will attempt to have an updated forecast posted at Sailish.com the night before every leg. </a:t>
            </a:r>
          </a:p>
          <a:p>
            <a:r>
              <a:rPr lang="en-US" dirty="0"/>
              <a:t>Thanks again, Bruce Hedrick</a:t>
            </a:r>
          </a:p>
        </p:txBody>
      </p:sp>
    </p:spTree>
    <p:extLst>
      <p:ext uri="{BB962C8B-B14F-4D97-AF65-F5344CB8AC3E}">
        <p14:creationId xmlns:p14="http://schemas.microsoft.com/office/powerpoint/2010/main" val="389018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ED900-DF7C-473D-9597-97C3D86833E4}"/>
              </a:ext>
            </a:extLst>
          </p:cNvPr>
          <p:cNvSpPr>
            <a:spLocks noGrp="1"/>
          </p:cNvSpPr>
          <p:nvPr>
            <p:ph type="title"/>
          </p:nvPr>
        </p:nvSpPr>
        <p:spPr>
          <a:xfrm>
            <a:off x="674237" y="914400"/>
            <a:ext cx="3657600" cy="3131127"/>
          </a:xfrm>
          <a:prstGeom prst="ellipse">
            <a:avLst/>
          </a:prstGeom>
        </p:spPr>
        <p:txBody>
          <a:bodyPr vert="horz" lIns="91440" tIns="45720" rIns="91440" bIns="45720" rtlCol="0" anchor="b">
            <a:normAutofit/>
          </a:bodyPr>
          <a:lstStyle/>
          <a:p>
            <a:pPr algn="ctr"/>
            <a:r>
              <a:rPr lang="en-US" sz="3400" b="1" u="sng" kern="1200" dirty="0">
                <a:solidFill>
                  <a:srgbClr val="FFFFFF"/>
                </a:solidFill>
                <a:latin typeface="+mj-lt"/>
                <a:ea typeface="+mj-ea"/>
                <a:cs typeface="+mj-cs"/>
              </a:rPr>
              <a:t>Surface Analysis</a:t>
            </a:r>
            <a:br>
              <a:rPr lang="en-US" sz="3400" b="1" u="sng" kern="1200" dirty="0">
                <a:solidFill>
                  <a:srgbClr val="FFFFFF"/>
                </a:solidFill>
                <a:latin typeface="+mj-lt"/>
                <a:ea typeface="+mj-ea"/>
                <a:cs typeface="+mj-cs"/>
              </a:rPr>
            </a:br>
            <a:r>
              <a:rPr lang="en-US" sz="3400" b="1" u="sng" kern="1200" dirty="0">
                <a:solidFill>
                  <a:srgbClr val="FFFFFF"/>
                </a:solidFill>
                <a:latin typeface="+mj-lt"/>
                <a:ea typeface="+mj-ea"/>
                <a:cs typeface="+mj-cs"/>
              </a:rPr>
              <a:t>31 May</a:t>
            </a:r>
            <a:br>
              <a:rPr lang="en-US" sz="3400" b="1" u="sng" kern="1200" dirty="0">
                <a:solidFill>
                  <a:srgbClr val="FFFFFF"/>
                </a:solidFill>
                <a:latin typeface="+mj-lt"/>
                <a:ea typeface="+mj-ea"/>
                <a:cs typeface="+mj-cs"/>
              </a:rPr>
            </a:br>
            <a:endParaRPr lang="en-US" sz="3400" u="sng"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map&#10;&#10;Description automatically generated">
            <a:extLst>
              <a:ext uri="{FF2B5EF4-FFF2-40B4-BE49-F238E27FC236}">
                <a16:creationId xmlns:a16="http://schemas.microsoft.com/office/drawing/2014/main" id="{6BCCAEA7-B1BA-4B9F-9014-35D33077E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22" y="196948"/>
            <a:ext cx="6553545" cy="6527409"/>
          </a:xfrm>
          <a:prstGeom prst="rect">
            <a:avLst/>
          </a:prstGeom>
        </p:spPr>
      </p:pic>
    </p:spTree>
    <p:extLst>
      <p:ext uri="{BB962C8B-B14F-4D97-AF65-F5344CB8AC3E}">
        <p14:creationId xmlns:p14="http://schemas.microsoft.com/office/powerpoint/2010/main" val="15567213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792A-E4F3-4D34-8FB1-0FA6F4595048}"/>
              </a:ext>
            </a:extLst>
          </p:cNvPr>
          <p:cNvSpPr>
            <a:spLocks noGrp="1"/>
          </p:cNvSpPr>
          <p:nvPr>
            <p:ph type="title"/>
          </p:nvPr>
        </p:nvSpPr>
        <p:spPr/>
        <p:txBody>
          <a:bodyPr/>
          <a:lstStyle/>
          <a:p>
            <a:pPr algn="ctr"/>
            <a:r>
              <a:rPr lang="en-US" dirty="0"/>
              <a:t>Surface Analysis Synopsis</a:t>
            </a:r>
          </a:p>
        </p:txBody>
      </p:sp>
      <p:sp>
        <p:nvSpPr>
          <p:cNvPr id="3" name="Content Placeholder 2">
            <a:extLst>
              <a:ext uri="{FF2B5EF4-FFF2-40B4-BE49-F238E27FC236}">
                <a16:creationId xmlns:a16="http://schemas.microsoft.com/office/drawing/2014/main" id="{09C7612A-A0DF-4B5F-961A-FEADDBA3E36D}"/>
              </a:ext>
            </a:extLst>
          </p:cNvPr>
          <p:cNvSpPr>
            <a:spLocks noGrp="1"/>
          </p:cNvSpPr>
          <p:nvPr>
            <p:ph idx="1"/>
          </p:nvPr>
        </p:nvSpPr>
        <p:spPr/>
        <p:txBody>
          <a:bodyPr/>
          <a:lstStyle/>
          <a:p>
            <a:r>
              <a:rPr lang="en-US" dirty="0"/>
              <a:t>As you can see from the chart, we have a very interesting pattern with a weak high-pressure system off the coast of Northern CA with a weak low-pressure system in eastern Washington. We also have a weak warm front approaching the coast as well as a weak trough of low-pressure extending up through the interior of BC. The satellite picture confirms that this will have little effect on your weather. Onshore flow will develop and eventually bring a northwesterly flow to the Strait of Georgia which should mean a 10-15knot beat for the first leg to Deep Bay as long as you finish before about midnight.</a:t>
            </a:r>
          </a:p>
        </p:txBody>
      </p:sp>
    </p:spTree>
    <p:extLst>
      <p:ext uri="{BB962C8B-B14F-4D97-AF65-F5344CB8AC3E}">
        <p14:creationId xmlns:p14="http://schemas.microsoft.com/office/powerpoint/2010/main" val="107417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view of a mountain&#10;&#10;Description automatically generated">
            <a:extLst>
              <a:ext uri="{FF2B5EF4-FFF2-40B4-BE49-F238E27FC236}">
                <a16:creationId xmlns:a16="http://schemas.microsoft.com/office/drawing/2014/main" id="{208E2462-4624-4D67-B4C2-E145F4C9ED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93" b="34424"/>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8A7FC-EB3A-4FEF-A8DB-2622E0D294B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Satellite Picture</a:t>
            </a:r>
          </a:p>
        </p:txBody>
      </p:sp>
      <p:cxnSp>
        <p:nvCxnSpPr>
          <p:cNvPr id="30" name="Straight Connector 2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0B259-E1CA-433C-A8A5-26E88D450D2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24 Hour Surface Forecast</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close up of a map&#10;&#10;Description automatically generated">
            <a:extLst>
              <a:ext uri="{FF2B5EF4-FFF2-40B4-BE49-F238E27FC236}">
                <a16:creationId xmlns:a16="http://schemas.microsoft.com/office/drawing/2014/main" id="{3B0933A9-A23E-4A67-89C7-BD91241418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9286" y="193817"/>
            <a:ext cx="6457071" cy="6453168"/>
          </a:xfrm>
          <a:prstGeom prst="rect">
            <a:avLst/>
          </a:prstGeom>
        </p:spPr>
      </p:pic>
    </p:spTree>
    <p:extLst>
      <p:ext uri="{BB962C8B-B14F-4D97-AF65-F5344CB8AC3E}">
        <p14:creationId xmlns:p14="http://schemas.microsoft.com/office/powerpoint/2010/main" val="1217393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2E4B-F47C-4B88-88E7-844347E85D5F}"/>
              </a:ext>
            </a:extLst>
          </p:cNvPr>
          <p:cNvSpPr>
            <a:spLocks noGrp="1"/>
          </p:cNvSpPr>
          <p:nvPr>
            <p:ph type="title"/>
          </p:nvPr>
        </p:nvSpPr>
        <p:spPr/>
        <p:txBody>
          <a:bodyPr/>
          <a:lstStyle/>
          <a:p>
            <a:pPr algn="ctr"/>
            <a:r>
              <a:rPr lang="en-US" dirty="0"/>
              <a:t>Surface Analysis Continued</a:t>
            </a:r>
          </a:p>
        </p:txBody>
      </p:sp>
      <p:sp>
        <p:nvSpPr>
          <p:cNvPr id="3" name="Content Placeholder 2">
            <a:extLst>
              <a:ext uri="{FF2B5EF4-FFF2-40B4-BE49-F238E27FC236}">
                <a16:creationId xmlns:a16="http://schemas.microsoft.com/office/drawing/2014/main" id="{BA69CC7A-C417-4BD5-8DC0-D6FD38468A50}"/>
              </a:ext>
            </a:extLst>
          </p:cNvPr>
          <p:cNvSpPr>
            <a:spLocks noGrp="1"/>
          </p:cNvSpPr>
          <p:nvPr>
            <p:ph idx="1"/>
          </p:nvPr>
        </p:nvSpPr>
        <p:spPr/>
        <p:txBody>
          <a:bodyPr/>
          <a:lstStyle/>
          <a:p>
            <a:r>
              <a:rPr lang="en-US" dirty="0"/>
              <a:t>After the weak cold front drags over the area, a very weak ridge of high pressure will bring an onshore flow of </a:t>
            </a:r>
            <a:r>
              <a:rPr lang="en-US" dirty="0" err="1"/>
              <a:t>northwesterlies</a:t>
            </a:r>
            <a:r>
              <a:rPr lang="en-US" dirty="0"/>
              <a:t> to the Strait of Georgia with the most wind occurring just as the ridge starts to build. As the pressure gradient eases and spreads out, the wind will ease with less wind on the Vancouver Island side of the Straits. Since the breeze will take the path of less resistance, it will clock as the day goes on and as you sail north this should favor a starboard tack approach to the finish. </a:t>
            </a:r>
          </a:p>
        </p:txBody>
      </p:sp>
    </p:spTree>
    <p:extLst>
      <p:ext uri="{BB962C8B-B14F-4D97-AF65-F5344CB8AC3E}">
        <p14:creationId xmlns:p14="http://schemas.microsoft.com/office/powerpoint/2010/main" val="11109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903AB-28C8-437B-91B1-4FC778150A3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48 Hour Surface Forecast</a:t>
            </a:r>
            <a:br>
              <a:rPr lang="en-US" sz="4800" b="1" kern="1200">
                <a:solidFill>
                  <a:srgbClr val="FFFFFF"/>
                </a:solidFill>
                <a:latin typeface="+mj-lt"/>
                <a:ea typeface="+mj-ea"/>
                <a:cs typeface="+mj-cs"/>
              </a:rPr>
            </a:br>
            <a:endParaRPr lang="en-US" sz="4800" b="1" kern="1200">
              <a:solidFill>
                <a:srgbClr val="FFFFFF"/>
              </a:solidFill>
              <a:latin typeface="+mj-lt"/>
              <a:ea typeface="+mj-ea"/>
              <a:cs typeface="+mj-cs"/>
            </a:endParaRPr>
          </a:p>
        </p:txBody>
      </p:sp>
      <p:cxnSp>
        <p:nvCxnSpPr>
          <p:cNvPr id="24" name="Straight Connector 2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close up of a map&#10;&#10;Description automatically generated">
            <a:extLst>
              <a:ext uri="{FF2B5EF4-FFF2-40B4-BE49-F238E27FC236}">
                <a16:creationId xmlns:a16="http://schemas.microsoft.com/office/drawing/2014/main" id="{72F48FF2-DB50-4E47-94EF-74F10318C3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9190" y="321177"/>
            <a:ext cx="7421992" cy="6368011"/>
          </a:xfrm>
          <a:prstGeom prst="rect">
            <a:avLst/>
          </a:prstGeom>
        </p:spPr>
      </p:pic>
    </p:spTree>
    <p:extLst>
      <p:ext uri="{BB962C8B-B14F-4D97-AF65-F5344CB8AC3E}">
        <p14:creationId xmlns:p14="http://schemas.microsoft.com/office/powerpoint/2010/main" val="210956587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F0D1-8FC3-4639-B23A-ED0E56CD4F98}"/>
              </a:ext>
            </a:extLst>
          </p:cNvPr>
          <p:cNvSpPr>
            <a:spLocks noGrp="1"/>
          </p:cNvSpPr>
          <p:nvPr>
            <p:ph type="title"/>
          </p:nvPr>
        </p:nvSpPr>
        <p:spPr/>
        <p:txBody>
          <a:bodyPr/>
          <a:lstStyle/>
          <a:p>
            <a:pPr algn="ctr"/>
            <a:r>
              <a:rPr lang="en-US" dirty="0"/>
              <a:t>Forecast for Sunday June 2nd</a:t>
            </a:r>
          </a:p>
        </p:txBody>
      </p:sp>
      <p:sp>
        <p:nvSpPr>
          <p:cNvPr id="3" name="Content Placeholder 2">
            <a:extLst>
              <a:ext uri="{FF2B5EF4-FFF2-40B4-BE49-F238E27FC236}">
                <a16:creationId xmlns:a16="http://schemas.microsoft.com/office/drawing/2014/main" id="{FF228BE2-3E3D-409B-8F2E-3EF3B78E032D}"/>
              </a:ext>
            </a:extLst>
          </p:cNvPr>
          <p:cNvSpPr>
            <a:spLocks noGrp="1"/>
          </p:cNvSpPr>
          <p:nvPr>
            <p:ph idx="1"/>
          </p:nvPr>
        </p:nvSpPr>
        <p:spPr/>
        <p:txBody>
          <a:bodyPr/>
          <a:lstStyle/>
          <a:p>
            <a:r>
              <a:rPr lang="en-US" dirty="0"/>
              <a:t>This becomes more complex as the ridge will continue to weaken as the remnants of a cold front drag over the area. You should have a north-northwesterly breeze for the start from Comox however this will weaken over the course of the day until another onshore flow strengthens late in the afternoon as this weak front moves to the east. </a:t>
            </a:r>
          </a:p>
        </p:txBody>
      </p:sp>
    </p:spTree>
    <p:extLst>
      <p:ext uri="{BB962C8B-B14F-4D97-AF65-F5344CB8AC3E}">
        <p14:creationId xmlns:p14="http://schemas.microsoft.com/office/powerpoint/2010/main" val="3541203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27</TotalTime>
  <Words>615</Words>
  <Application>Microsoft Office PowerPoint</Application>
  <PresentationFormat>Widescreen</PresentationFormat>
  <Paragraphs>48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Weather for the 2019 Race </vt:lpstr>
      <vt:lpstr>General Overview of Current Conditions and Forecasts</vt:lpstr>
      <vt:lpstr>Surface Analysis 31 May </vt:lpstr>
      <vt:lpstr>Surface Analysis Synopsis</vt:lpstr>
      <vt:lpstr>Satellite Picture</vt:lpstr>
      <vt:lpstr>24 Hour Surface Forecast</vt:lpstr>
      <vt:lpstr>Surface Analysis Continued</vt:lpstr>
      <vt:lpstr>48 Hour Surface Forecast </vt:lpstr>
      <vt:lpstr>Forecast for Sunday June 2nd</vt:lpstr>
      <vt:lpstr>72 Hour Surface Forecast</vt:lpstr>
      <vt:lpstr>Deepwater Bay to Hardwicke Island</vt:lpstr>
      <vt:lpstr>96-Hour Surface Forecast</vt:lpstr>
      <vt:lpstr>Hardwicke Island to Telegraph Cove</vt:lpstr>
      <vt:lpstr>500MB Analysis</vt:lpstr>
      <vt:lpstr>500MB Analysis</vt:lpstr>
      <vt:lpstr>EnvironmentCanada Hi-Res  Forecast 0900  1 June</vt:lpstr>
      <vt:lpstr>EnvironmentCanada Hi-Res  Forecast 1100  1 June</vt:lpstr>
      <vt:lpstr>EnvironmentCanada Hi-Res  Forecast 1300  1 June</vt:lpstr>
      <vt:lpstr>EnvironmentCanada Hi-Res  Forecast 1600  1 June</vt:lpstr>
      <vt:lpstr>EnvironmentCanada Hi-Res  Forecast 1900  1 June</vt:lpstr>
      <vt:lpstr>Winter Harbor to Ucluelet</vt:lpstr>
      <vt:lpstr>EnvironmentCanada Hi-Res  Forecast 2200  1 June</vt:lpstr>
      <vt:lpstr>Tides at the Winchelsea Islands</vt:lpstr>
      <vt:lpstr>Tides (cont)</vt:lpstr>
      <vt:lpstr>That’s it 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for the 2019 Race </dc:title>
  <dc:creator>Bruce Hedrick</dc:creator>
  <cp:lastModifiedBy>Bruce Hedrick</cp:lastModifiedBy>
  <cp:revision>1</cp:revision>
  <dcterms:created xsi:type="dcterms:W3CDTF">2019-05-31T21:15:29Z</dcterms:created>
  <dcterms:modified xsi:type="dcterms:W3CDTF">2019-05-31T21:43:03Z</dcterms:modified>
</cp:coreProperties>
</file>